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 id="378" r:id="rId84"/>
    <p:sldId id="374" r:id="rId85"/>
    <p:sldId id="352" r:id="rId86"/>
    <p:sldId id="383" r:id="rId87"/>
    <p:sldId id="349" r:id="rId88"/>
    <p:sldId id="385" r:id="rId89"/>
    <p:sldId id="384" r:id="rId90"/>
    <p:sldId id="386" r:id="rId91"/>
    <p:sldId id="380" r:id="rId92"/>
    <p:sldId id="381" r:id="rId93"/>
    <p:sldId id="382" r:id="rId94"/>
    <p:sldId id="379" r:id="rId95"/>
    <p:sldId id="368" r:id="rId96"/>
    <p:sldId id="369" r:id="rId97"/>
    <p:sldId id="389" r:id="rId98"/>
    <p:sldId id="387" r:id="rId99"/>
    <p:sldId id="388" r:id="rId100"/>
    <p:sldId id="350" r:id="rId101"/>
    <p:sldId id="399" r:id="rId102"/>
    <p:sldId id="351" r:id="rId103"/>
    <p:sldId id="390" r:id="rId104"/>
    <p:sldId id="391" r:id="rId105"/>
    <p:sldId id="370" r:id="rId106"/>
    <p:sldId id="371" r:id="rId107"/>
    <p:sldId id="400" r:id="rId108"/>
    <p:sldId id="401" r:id="rId109"/>
    <p:sldId id="353" r:id="rId110"/>
    <p:sldId id="402" r:id="rId111"/>
    <p:sldId id="354" r:id="rId112"/>
    <p:sldId id="355" r:id="rId113"/>
    <p:sldId id="403" r:id="rId114"/>
    <p:sldId id="358" r:id="rId115"/>
    <p:sldId id="356" r:id="rId116"/>
    <p:sldId id="376" r:id="rId117"/>
    <p:sldId id="357" r:id="rId118"/>
    <p:sldId id="377" r:id="rId119"/>
    <p:sldId id="360" r:id="rId120"/>
    <p:sldId id="361" r:id="rId121"/>
    <p:sldId id="373" r:id="rId122"/>
    <p:sldId id="362" r:id="rId123"/>
    <p:sldId id="359" r:id="rId124"/>
    <p:sldId id="367" r:id="rId125"/>
    <p:sldId id="392" r:id="rId126"/>
    <p:sldId id="393" r:id="rId127"/>
    <p:sldId id="394" r:id="rId128"/>
    <p:sldId id="395" r:id="rId129"/>
    <p:sldId id="396" r:id="rId130"/>
    <p:sldId id="397" r:id="rId131"/>
    <p:sldId id="363" r:id="rId132"/>
    <p:sldId id="364" r:id="rId133"/>
    <p:sldId id="366" r:id="rId134"/>
    <p:sldId id="365" r:id="rId135"/>
    <p:sldId id="398"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 name="Broadway and Rabbit in Anger: Act I" id="{7A791DCB-134A-1C4E-8EC3-2CAEBA1C8C7E}">
          <p14:sldIdLst>
            <p14:sldId id="378"/>
            <p14:sldId id="374"/>
            <p14:sldId id="352"/>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2"/>
            <p14:sldId id="354"/>
            <p14:sldId id="355"/>
            <p14:sldId id="403"/>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6"/>
    <p:restoredTop sz="70604"/>
  </p:normalViewPr>
  <p:slideViewPr>
    <p:cSldViewPr snapToGrid="0">
      <p:cViewPr>
        <p:scale>
          <a:sx n="110" d="100"/>
          <a:sy n="110" d="100"/>
        </p:scale>
        <p:origin x="1456"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talking about a messaging system we’ve built at </a:t>
            </a:r>
            <a:r>
              <a:rPr lang="en-US" dirty="0" err="1"/>
              <a:t>GetThru</a:t>
            </a:r>
            <a:r>
              <a:rPr lang="en-US" dirty="0"/>
              <a: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We enforce this through Hammer.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node startup, we startup many TCR consumers. Every single consumer checked the cache for this rate limit. On startup, nothing was cached yet. Later in the day, when campaigns opened, the hit rate was low because of the low TTL. And on a cache miss, we made an API call to TCR. Our TCR API rate limit is 20 calls/second. This was a problem. We were way over that.</a:t>
            </a:r>
          </a:p>
          <a:p>
            <a:endParaRPr lang="en-US" dirty="0"/>
          </a:p>
          <a:p>
            <a:r>
              <a:rPr lang="en-US" dirty="0"/>
              <a:t>And the cache had made another choice that didn't work well for our new use case. When something went wrong,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realized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105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problem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106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TTL. This is important because Rabbit messages in a queue can only expire in order. If every message in the queue has the same TTL length, then they will expire in order.</a:t>
            </a:r>
          </a:p>
          <a:p>
            <a:endParaRPr lang="en-US" dirty="0"/>
          </a:p>
          <a:p>
            <a:r>
              <a:rPr lang="en-US" dirty="0"/>
              <a:t>Finally, 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Every campaign queue would dynamically create retry queues for that campaign if there were issues. Every carrier queue would do the same.</a:t>
            </a:r>
          </a:p>
          <a:p>
            <a:endParaRPr lang="en-US" dirty="0"/>
          </a:p>
          <a:p>
            <a:r>
              <a:rPr lang="en-US" dirty="0"/>
              <a:t>There are a couple of problems with that. 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system retries using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 Be only as dynamic as you need to be.</a:t>
            </a:r>
          </a:p>
          <a:p>
            <a:endParaRPr lang="en-US" dirty="0"/>
          </a:p>
          <a:p>
            <a:r>
              <a:rPr lang="en-US" dirty="0"/>
              <a:t>For domain reasons, T-Mobile retries are special. T-Mobile has a daily cap </a:t>
            </a:r>
            <a:r>
              <a:rPr lang="en-US" dirty="0" err="1"/>
              <a:t>nstead</a:t>
            </a:r>
            <a:r>
              <a:rPr lang="en-US" dirty="0"/>
              <a:t> of a per minute or second rate limit.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109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get resource usage under control. This rolled customers back to our legacy system so they could continue to send messages while we surveyed the wreckage.</a:t>
            </a:r>
          </a:p>
          <a:p>
            <a:endParaRPr lang="en-US" dirty="0"/>
          </a:p>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110</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memory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a:p>
            <a:endParaRPr lang="en-US" dirty="0"/>
          </a:p>
          <a:p>
            <a:r>
              <a:rPr lang="en-US" dirty="0"/>
              <a:t>Don't be afraid to deviate from best practices when appropriate. Think through the actual usage patterns of your system. We had too many queues, so we consolidated the dynamic parts of our system to one DLQ per stage. This saved a lot of memory and CPU on the Rabbit end</a:t>
            </a:r>
          </a:p>
        </p:txBody>
      </p:sp>
      <p:sp>
        <p:nvSpPr>
          <p:cNvPr id="4" name="Slide Number Placeholder 3"/>
          <p:cNvSpPr>
            <a:spLocks noGrp="1"/>
          </p:cNvSpPr>
          <p:nvPr>
            <p:ph type="sldNum" sz="quarter" idx="5"/>
          </p:nvPr>
        </p:nvSpPr>
        <p:spPr/>
        <p:txBody>
          <a:bodyPr/>
          <a:lstStyle/>
          <a:p>
            <a:fld id="{86476D5D-C546-FD40-8748-3052466A4141}" type="slidenum">
              <a:rPr lang="en-US" smtClean="0"/>
              <a:t>111</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112</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113</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but still cheap in comparison to other ecosystems.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 Many thanks to Matt for getting ahead of this one.</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114</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115</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116</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with multiple processes underneath it, so were spinning up tens of thousands of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117</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118</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created several new tickets to address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119</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And this includes your infrastructure. 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a:p>
            <a:endParaRPr lang="en-US" dirty="0"/>
          </a:p>
          <a:p>
            <a:r>
              <a:rPr lang="en-US" dirty="0"/>
              <a:t>And we're far from perfect on this. I'm still learning new things about DD every week. But your team needs to understand what they can do and how they ingest data. This will prevent you from overwhelming your agents and give you the observability of your system that you need.</a:t>
            </a:r>
          </a:p>
        </p:txBody>
      </p:sp>
      <p:sp>
        <p:nvSpPr>
          <p:cNvPr id="4" name="Slide Number Placeholder 3"/>
          <p:cNvSpPr>
            <a:spLocks noGrp="1"/>
          </p:cNvSpPr>
          <p:nvPr>
            <p:ph type="sldNum" sz="quarter" idx="5"/>
          </p:nvPr>
        </p:nvSpPr>
        <p:spPr/>
        <p:txBody>
          <a:bodyPr/>
          <a:lstStyle/>
          <a:p>
            <a:fld id="{86476D5D-C546-FD40-8748-3052466A4141}" type="slidenum">
              <a:rPr lang="en-US" smtClean="0"/>
              <a:t>120</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121</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122</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123</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124</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125</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126</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127</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128</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129</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130</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 Turning off every stage after bulk ingest will allow us to continue ingesting messages, but not send any of them while we debug an issue. Turning off stages that have a misbehaving 3</a:t>
            </a:r>
            <a:r>
              <a:rPr lang="en-US" baseline="30000" dirty="0"/>
              <a:t>rd</a:t>
            </a:r>
            <a:r>
              <a:rPr lang="en-US" dirty="0"/>
              <a:t> party dependency prevents a lot of retry churn.</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131</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132</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133</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134</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135</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and the front end was fully converted to Live View in 2023. By Elixir standards, our code base is pretty old.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Verk is now unmaintained and lacks good observability. We talked about forking Verk and maintaining it ourselves, but it would have been a non-trivial amount of work to add the features we needed.</a:t>
            </a:r>
          </a:p>
          <a:p>
            <a:endParaRPr lang="en-US" dirty="0"/>
          </a:p>
          <a:p>
            <a:r>
              <a:rPr lang="en-US" dirty="0"/>
              <a:t>Our old system shoved all the logic to send a message into one Verk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during development.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very much against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The way the Broadway RabbitMQ producer uses this channel pool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r>
              <a:rPr lang="en-US" dirty="0"/>
              <a:t>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5636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06.svg"/></Relationships>
</file>

<file path=ppt/slides/_rels/slide10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12.svg"/></Relationships>
</file>

<file path=ppt/slides/_rels/slide114.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3.svg"/></Relationships>
</file>

<file path=ppt/slides/_rels/slide1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25.svg"/></Relationships>
</file>

<file path=ppt/slides/_rels/slide1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27.svg"/></Relationships>
</file>

<file path=ppt/slides/_rels/slide1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29.svg"/></Relationships>
</file>

<file path=ppt/slides/_rels/slide1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31.sv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33.svg"/></Relationships>
</file>

<file path=ppt/slides/_rels/slide131.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40.svg"/><Relationship Id="rId4" Type="http://schemas.openxmlformats.org/officeDocument/2006/relationships/image" Target="../media/image1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8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stretch>
            <a:fill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28247</TotalTime>
  <Words>18390</Words>
  <Application>Microsoft Macintosh PowerPoint</Application>
  <PresentationFormat>Widescreen</PresentationFormat>
  <Paragraphs>876</Paragraphs>
  <Slides>135</Slides>
  <Notes>135</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135</vt:i4>
      </vt:variant>
    </vt:vector>
  </HeadingPairs>
  <TitlesOfParts>
    <vt:vector size="140"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39</cp:revision>
  <cp:lastPrinted>2024-04-22T20:46:14Z</cp:lastPrinted>
  <dcterms:created xsi:type="dcterms:W3CDTF">2024-04-20T18:14:37Z</dcterms:created>
  <dcterms:modified xsi:type="dcterms:W3CDTF">2024-08-24T17:10:38Z</dcterms:modified>
</cp:coreProperties>
</file>